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F7409"/>
    <a:srgbClr val="37513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 snapToGrid="0" snapToObjects="1">
      <p:cViewPr varScale="1">
        <p:scale>
          <a:sx n="106" d="100"/>
          <a:sy n="106" d="100"/>
        </p:scale>
        <p:origin x="-150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4B698-6CF7-4EA6-B5EB-15FACA6B984A}" type="datetimeFigureOut">
              <a:rPr lang="en-CA" smtClean="0"/>
              <a:pPr/>
              <a:t>22/01/2016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2991A-2D9B-4671-8240-4C745367902F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2991A-2D9B-4671-8240-4C745367902F}" type="slidenum">
              <a:rPr lang="en-CA" smtClean="0"/>
              <a:pPr/>
              <a:t>1</a:t>
            </a:fld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2991A-2D9B-4671-8240-4C745367902F}" type="slidenum">
              <a:rPr lang="en-CA" smtClean="0"/>
              <a:pPr/>
              <a:t>2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63C68-E0C4-A247-83EE-F266AF18CA80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DB9D-2990-3B4D-B08F-6E8F995E6A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5849470" y="5338482"/>
            <a:ext cx="2958353" cy="1169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26"/>
          <a:stretch/>
        </p:blipFill>
        <p:spPr>
          <a:xfrm>
            <a:off x="267419" y="0"/>
            <a:ext cx="888620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10531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63C68-E0C4-A247-83EE-F266AF18CA80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DB9D-2990-3B4D-B08F-6E8F995E6A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457200" y="1744528"/>
            <a:ext cx="8229600" cy="4346127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3500" baseline="30000" dirty="0" smtClean="0">
                <a:solidFill>
                  <a:srgbClr val="0F7409"/>
                </a:solidFill>
                <a:latin typeface="TeeFranklin-Light"/>
                <a:cs typeface="TeeFranklin-Light"/>
              </a:rPr>
              <a:t>Rem </a:t>
            </a:r>
            <a:r>
              <a:rPr lang="en-US" sz="3500" baseline="30000" dirty="0" err="1">
                <a:solidFill>
                  <a:srgbClr val="0F7409"/>
                </a:solidFill>
                <a:latin typeface="TeeFranklin-Light"/>
                <a:cs typeface="TeeFranklin-Light"/>
              </a:rPr>
              <a:t>nis</a:t>
            </a:r>
            <a:r>
              <a:rPr lang="en-US" sz="3500" baseline="30000" dirty="0">
                <a:solidFill>
                  <a:srgbClr val="0F7409"/>
                </a:solidFill>
                <a:latin typeface="TeeFranklin-Light"/>
                <a:cs typeface="TeeFranklin-Light"/>
              </a:rPr>
              <a:t> </a:t>
            </a:r>
            <a:r>
              <a:rPr lang="en-US" sz="3500" baseline="30000" dirty="0" err="1">
                <a:solidFill>
                  <a:srgbClr val="0F7409"/>
                </a:solidFill>
                <a:latin typeface="TeeFranklin-Light"/>
                <a:cs typeface="TeeFranklin-Light"/>
              </a:rPr>
              <a:t>ut</a:t>
            </a:r>
            <a:r>
              <a:rPr lang="en-US" sz="3500" baseline="30000" dirty="0">
                <a:solidFill>
                  <a:srgbClr val="0F7409"/>
                </a:solidFill>
                <a:latin typeface="TeeFranklin-Light"/>
                <a:cs typeface="TeeFranklin-Light"/>
              </a:rPr>
              <a:t> </a:t>
            </a:r>
            <a:r>
              <a:rPr lang="en-US" sz="3500" baseline="30000" dirty="0" err="1">
                <a:solidFill>
                  <a:srgbClr val="0F7409"/>
                </a:solidFill>
                <a:latin typeface="TeeFranklin-Light"/>
                <a:cs typeface="TeeFranklin-Light"/>
              </a:rPr>
              <a:t>ut</a:t>
            </a:r>
            <a:r>
              <a:rPr lang="en-US" sz="3500" baseline="30000" dirty="0">
                <a:solidFill>
                  <a:srgbClr val="0F7409"/>
                </a:solidFill>
                <a:latin typeface="TeeFranklin-Light"/>
                <a:cs typeface="TeeFranklin-Light"/>
              </a:rPr>
              <a:t> </a:t>
            </a:r>
            <a:r>
              <a:rPr lang="en-US" sz="3500" baseline="30000" dirty="0" err="1">
                <a:solidFill>
                  <a:srgbClr val="0F7409"/>
                </a:solidFill>
                <a:latin typeface="TeeFranklin-Light"/>
                <a:cs typeface="TeeFranklin-Light"/>
              </a:rPr>
              <a:t>precatustis</a:t>
            </a:r>
            <a:r>
              <a:rPr lang="en-US" sz="3500" baseline="30000" dirty="0">
                <a:solidFill>
                  <a:srgbClr val="0F7409"/>
                </a:solidFill>
                <a:latin typeface="TeeFranklin-Light"/>
                <a:cs typeface="TeeFranklin-Light"/>
              </a:rPr>
              <a:t> </a:t>
            </a:r>
            <a:r>
              <a:rPr lang="en-US" sz="3500" baseline="30000" dirty="0" err="1">
                <a:solidFill>
                  <a:srgbClr val="0F7409"/>
                </a:solidFill>
                <a:latin typeface="TeeFranklin-Light"/>
                <a:cs typeface="TeeFranklin-Light"/>
              </a:rPr>
              <a:t>aligenda</a:t>
            </a:r>
            <a:r>
              <a:rPr lang="en-US" sz="3500" baseline="30000" dirty="0">
                <a:solidFill>
                  <a:srgbClr val="0F7409"/>
                </a:solidFill>
                <a:latin typeface="TeeFranklin-Light"/>
                <a:cs typeface="TeeFranklin-Light"/>
              </a:rPr>
              <a:t> </a:t>
            </a:r>
            <a:r>
              <a:rPr lang="en-US" sz="3500" baseline="30000" dirty="0" err="1">
                <a:solidFill>
                  <a:srgbClr val="0F7409"/>
                </a:solidFill>
                <a:latin typeface="TeeFranklin-Light"/>
                <a:cs typeface="TeeFranklin-Light"/>
              </a:rPr>
              <a:t>vellabo</a:t>
            </a:r>
            <a:r>
              <a:rPr lang="en-US" sz="3500" baseline="30000" dirty="0">
                <a:solidFill>
                  <a:srgbClr val="0F7409"/>
                </a:solidFill>
                <a:latin typeface="TeeFranklin-Light"/>
                <a:cs typeface="TeeFranklin-Light"/>
              </a:rPr>
              <a:t>. </a:t>
            </a:r>
            <a:r>
              <a:rPr lang="en-US" sz="3500" baseline="30000" dirty="0" err="1">
                <a:solidFill>
                  <a:srgbClr val="0F7409"/>
                </a:solidFill>
                <a:latin typeface="TeeFranklin-Light"/>
                <a:cs typeface="TeeFranklin-Light"/>
              </a:rPr>
              <a:t>Nem</a:t>
            </a:r>
            <a:r>
              <a:rPr lang="en-US" sz="3500" baseline="30000" dirty="0">
                <a:solidFill>
                  <a:srgbClr val="0F7409"/>
                </a:solidFill>
                <a:latin typeface="TeeFranklin-Light"/>
                <a:cs typeface="TeeFranklin-Light"/>
              </a:rPr>
              <a:t> et, </a:t>
            </a:r>
            <a:r>
              <a:rPr lang="en-US" sz="3500" baseline="30000" dirty="0" err="1">
                <a:solidFill>
                  <a:srgbClr val="0F7409"/>
                </a:solidFill>
                <a:latin typeface="TeeFranklin-Light"/>
                <a:cs typeface="TeeFranklin-Light"/>
              </a:rPr>
              <a:t>evere</a:t>
            </a:r>
            <a:r>
              <a:rPr lang="en-US" sz="3500" baseline="30000" dirty="0">
                <a:solidFill>
                  <a:srgbClr val="0F7409"/>
                </a:solidFill>
                <a:latin typeface="TeeFranklin-Light"/>
                <a:cs typeface="TeeFranklin-Light"/>
              </a:rPr>
              <a:t> </a:t>
            </a:r>
            <a:r>
              <a:rPr lang="en-US" sz="3500" baseline="30000" dirty="0" err="1">
                <a:solidFill>
                  <a:srgbClr val="0F7409"/>
                </a:solidFill>
                <a:latin typeface="TeeFranklin-Light"/>
                <a:cs typeface="TeeFranklin-Light"/>
              </a:rPr>
              <a:t>que</a:t>
            </a:r>
            <a:r>
              <a:rPr lang="en-US" sz="3500" baseline="30000" dirty="0">
                <a:solidFill>
                  <a:srgbClr val="0F7409"/>
                </a:solidFill>
                <a:latin typeface="TeeFranklin-Light"/>
                <a:cs typeface="TeeFranklin-Light"/>
              </a:rPr>
              <a:t> </a:t>
            </a:r>
            <a:r>
              <a:rPr lang="en-US" sz="3500" baseline="30000" dirty="0" err="1">
                <a:solidFill>
                  <a:srgbClr val="0F7409"/>
                </a:solidFill>
                <a:latin typeface="TeeFranklin-Light"/>
                <a:cs typeface="TeeFranklin-Light"/>
              </a:rPr>
              <a:t>verovitiate</a:t>
            </a:r>
            <a:r>
              <a:rPr lang="en-US" sz="3500" baseline="30000" dirty="0">
                <a:solidFill>
                  <a:srgbClr val="0F7409"/>
                </a:solidFill>
                <a:latin typeface="TeeFranklin-Light"/>
                <a:cs typeface="TeeFranklin-Light"/>
              </a:rPr>
              <a:t> </a:t>
            </a:r>
            <a:r>
              <a:rPr lang="en-US" sz="3500" baseline="30000" dirty="0" err="1">
                <a:solidFill>
                  <a:srgbClr val="0F7409"/>
                </a:solidFill>
                <a:latin typeface="TeeFranklin-Light"/>
                <a:cs typeface="TeeFranklin-Light"/>
              </a:rPr>
              <a:t>pedis</a:t>
            </a:r>
            <a:r>
              <a:rPr lang="en-US" sz="3500" baseline="30000" dirty="0">
                <a:solidFill>
                  <a:srgbClr val="0F7409"/>
                </a:solidFill>
                <a:latin typeface="TeeFranklin-Light"/>
                <a:cs typeface="TeeFranklin-Light"/>
              </a:rPr>
              <a:t> </a:t>
            </a:r>
            <a:r>
              <a:rPr lang="en-US" sz="3500" baseline="30000" dirty="0" err="1">
                <a:solidFill>
                  <a:srgbClr val="0F7409"/>
                </a:solidFill>
                <a:latin typeface="TeeFranklin-Light"/>
                <a:cs typeface="TeeFranklin-Light"/>
              </a:rPr>
              <a:t>quatqua</a:t>
            </a:r>
            <a:r>
              <a:rPr lang="en-US" sz="3500" baseline="30000" dirty="0">
                <a:solidFill>
                  <a:srgbClr val="0F7409"/>
                </a:solidFill>
                <a:latin typeface="TeeFranklin-Light"/>
                <a:cs typeface="TeeFranklin-Light"/>
              </a:rPr>
              <a:t> </a:t>
            </a:r>
            <a:r>
              <a:rPr lang="en-US" sz="3500" baseline="30000" dirty="0" err="1">
                <a:solidFill>
                  <a:srgbClr val="0F7409"/>
                </a:solidFill>
                <a:latin typeface="TeeFranklin-Light"/>
                <a:cs typeface="TeeFranklin-Light"/>
              </a:rPr>
              <a:t>turerum</a:t>
            </a:r>
            <a:r>
              <a:rPr lang="en-US" sz="3500" baseline="30000" dirty="0">
                <a:solidFill>
                  <a:srgbClr val="0F7409"/>
                </a:solidFill>
                <a:latin typeface="TeeFranklin-Light"/>
                <a:cs typeface="TeeFranklin-Light"/>
              </a:rPr>
              <a:t> </a:t>
            </a:r>
            <a:r>
              <a:rPr lang="en-US" sz="3500" baseline="30000" dirty="0" err="1">
                <a:solidFill>
                  <a:srgbClr val="0F7409"/>
                </a:solidFill>
                <a:latin typeface="TeeFranklin-Light"/>
                <a:cs typeface="TeeFranklin-Light"/>
              </a:rPr>
              <a:t>fugia</a:t>
            </a:r>
            <a:r>
              <a:rPr lang="en-US" sz="3500" baseline="30000" dirty="0">
                <a:solidFill>
                  <a:srgbClr val="0F7409"/>
                </a:solidFill>
                <a:latin typeface="TeeFranklin-Light"/>
                <a:cs typeface="TeeFranklin-Light"/>
              </a:rPr>
              <a:t> </a:t>
            </a:r>
            <a:r>
              <a:rPr lang="en-US" sz="3500" baseline="30000" dirty="0" err="1">
                <a:solidFill>
                  <a:srgbClr val="0F7409"/>
                </a:solidFill>
                <a:latin typeface="TeeFranklin-Light"/>
                <a:cs typeface="TeeFranklin-Light"/>
              </a:rPr>
              <a:t>vendae</a:t>
            </a:r>
            <a:r>
              <a:rPr lang="en-US" sz="3500" baseline="30000" dirty="0" smtClean="0">
                <a:solidFill>
                  <a:srgbClr val="0F7409"/>
                </a:solidFill>
                <a:latin typeface="TeeFranklin-Light"/>
                <a:cs typeface="TeeFranklin-Light"/>
              </a:rPr>
              <a:t>.</a:t>
            </a:r>
          </a:p>
          <a:p>
            <a:pPr marL="0" indent="0">
              <a:lnSpc>
                <a:spcPct val="13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200" baseline="30000" dirty="0" err="1" smtClean="0">
                <a:latin typeface="TeeFranklin-Light"/>
                <a:cs typeface="TeeFranklin-Light"/>
              </a:rPr>
              <a:t>Dolendel</a:t>
            </a:r>
            <a:r>
              <a:rPr lang="en-US" sz="22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magnis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dolupti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dolut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milis</a:t>
            </a:r>
            <a:r>
              <a:rPr lang="en-US" sz="2200" baseline="30000" dirty="0">
                <a:latin typeface="TeeFranklin-Light"/>
                <a:cs typeface="TeeFranklin-Light"/>
              </a:rPr>
              <a:t> et </a:t>
            </a:r>
            <a:r>
              <a:rPr lang="en-US" sz="2200" baseline="30000" dirty="0" err="1">
                <a:latin typeface="TeeFranklin-Light"/>
                <a:cs typeface="TeeFranklin-Light"/>
              </a:rPr>
              <a:t>harchillatem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eossimusam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volumendis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molor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autet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aliquuntior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si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volorehent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aliam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abori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doluptatem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quidelic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tendae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nonsedi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onecerum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autatius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atquias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enti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consequi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dia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isseque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molupta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tatist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quibus</a:t>
            </a:r>
            <a:r>
              <a:rPr lang="en-US" sz="2200" baseline="30000" dirty="0">
                <a:latin typeface="TeeFranklin-Light"/>
                <a:cs typeface="TeeFranklin-Light"/>
              </a:rPr>
              <a:t>. </a:t>
            </a:r>
            <a:r>
              <a:rPr lang="en-US" sz="2200" baseline="30000" dirty="0" err="1">
                <a:latin typeface="TeeFranklin-Light"/>
                <a:cs typeface="TeeFranklin-Light"/>
              </a:rPr>
              <a:t>Aborrum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dem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que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nitecuptatum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ullistiis</a:t>
            </a:r>
            <a:r>
              <a:rPr lang="en-US" sz="2200" baseline="30000" dirty="0">
                <a:latin typeface="TeeFranklin-Light"/>
                <a:cs typeface="TeeFranklin-Light"/>
              </a:rPr>
              <a:t> et </a:t>
            </a:r>
            <a:r>
              <a:rPr lang="en-US" sz="2200" baseline="30000" dirty="0" err="1">
                <a:latin typeface="TeeFranklin-Light"/>
                <a:cs typeface="TeeFranklin-Light"/>
              </a:rPr>
              <a:t>etus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arcitem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porrovitas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aut</a:t>
            </a:r>
            <a:r>
              <a:rPr lang="en-US" sz="2200" baseline="30000" dirty="0">
                <a:latin typeface="TeeFranklin-Light"/>
                <a:cs typeface="TeeFranklin-Light"/>
              </a:rPr>
              <a:t> a </a:t>
            </a:r>
            <a:r>
              <a:rPr lang="en-US" sz="2200" baseline="30000" dirty="0" err="1">
                <a:latin typeface="TeeFranklin-Light"/>
                <a:cs typeface="TeeFranklin-Light"/>
              </a:rPr>
              <a:t>niet</a:t>
            </a:r>
            <a:r>
              <a:rPr lang="en-US" sz="2200" baseline="30000" dirty="0">
                <a:latin typeface="TeeFranklin-Light"/>
                <a:cs typeface="TeeFranklin-Light"/>
              </a:rPr>
              <a:t> re qui </a:t>
            </a:r>
            <a:r>
              <a:rPr lang="en-US" sz="2200" baseline="30000" dirty="0" err="1">
                <a:latin typeface="TeeFranklin-Light"/>
                <a:cs typeface="TeeFranklin-Light"/>
              </a:rPr>
              <a:t>cor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sitis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vel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modicia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que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necepeliqui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atur</a:t>
            </a:r>
            <a:r>
              <a:rPr lang="en-US" sz="2200" baseline="30000" dirty="0" smtClean="0">
                <a:latin typeface="TeeFranklin-Light"/>
                <a:cs typeface="TeeFranklin-Light"/>
              </a:rPr>
              <a:t>?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00" baseline="30000" dirty="0" err="1" smtClean="0">
                <a:latin typeface="TeeFranklin-Light"/>
                <a:cs typeface="TeeFranklin-Light"/>
              </a:rPr>
              <a:t>Cus</a:t>
            </a:r>
            <a:r>
              <a:rPr lang="en-US" sz="22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estia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dicil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invelec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ullisciam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ium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00" baseline="30000" dirty="0" err="1">
                <a:latin typeface="TeeFranklin-Light"/>
                <a:cs typeface="TeeFranklin-Light"/>
              </a:rPr>
              <a:t>reperib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usciderum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faceatust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magnis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illabor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00" baseline="30000" dirty="0" err="1">
                <a:latin typeface="TeeFranklin-Light"/>
                <a:cs typeface="TeeFranklin-Light"/>
              </a:rPr>
              <a:t>ibernatur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molecte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scidebis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estorer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feribus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00" baseline="30000" dirty="0" err="1">
                <a:latin typeface="TeeFranklin-Light"/>
                <a:cs typeface="TeeFranklin-Light"/>
              </a:rPr>
              <a:t>acerspietur</a:t>
            </a:r>
            <a:r>
              <a:rPr lang="en-US" sz="2200" baseline="30000" dirty="0">
                <a:latin typeface="TeeFranklin-Light"/>
                <a:cs typeface="TeeFranklin-Light"/>
              </a:rPr>
              <a:t>, </a:t>
            </a:r>
            <a:r>
              <a:rPr lang="en-US" sz="2200" baseline="30000" dirty="0" err="1">
                <a:latin typeface="TeeFranklin-Light"/>
                <a:cs typeface="TeeFranklin-Light"/>
              </a:rPr>
              <a:t>cusapienim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00" baseline="30000" dirty="0" err="1">
                <a:latin typeface="TeeFranklin-Light"/>
                <a:cs typeface="TeeFranklin-Light"/>
              </a:rPr>
              <a:t>solore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explit</a:t>
            </a:r>
            <a:r>
              <a:rPr lang="en-US" sz="2200" baseline="30000" dirty="0">
                <a:latin typeface="TeeFranklin-Light"/>
                <a:cs typeface="TeeFranklin-Light"/>
              </a:rPr>
              <a:t> hic </a:t>
            </a:r>
            <a:r>
              <a:rPr lang="en-US" sz="2200" baseline="30000" dirty="0" err="1">
                <a:latin typeface="TeeFranklin-Light"/>
                <a:cs typeface="TeeFranklin-Light"/>
              </a:rPr>
              <a:t>tenis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rerunt</a:t>
            </a:r>
            <a:r>
              <a:rPr lang="en-US" sz="2200" baseline="30000" dirty="0">
                <a:latin typeface="TeeFranklin-Light"/>
                <a:cs typeface="TeeFranklin-Light"/>
              </a:rPr>
              <a:t>, </a:t>
            </a:r>
            <a:r>
              <a:rPr lang="en-US" sz="2200" baseline="30000" dirty="0" err="1">
                <a:latin typeface="TeeFranklin-Light"/>
                <a:cs typeface="TeeFranklin-Light"/>
              </a:rPr>
              <a:t>eaquae</a:t>
            </a:r>
            <a:r>
              <a:rPr lang="en-US" sz="2200" baseline="30000" dirty="0">
                <a:latin typeface="TeeFranklin-Light"/>
                <a:cs typeface="TeeFranklin-Light"/>
              </a:rPr>
              <a:t> pre </a:t>
            </a:r>
            <a:r>
              <a:rPr lang="en-US" sz="2200" baseline="30000" dirty="0" err="1">
                <a:latin typeface="TeeFranklin-Light"/>
                <a:cs typeface="TeeFranklin-Light"/>
              </a:rPr>
              <a:t>volestibus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00" baseline="30000" dirty="0" err="1">
                <a:latin typeface="TeeFranklin-Light"/>
                <a:cs typeface="TeeFranklin-Light"/>
              </a:rPr>
              <a:t>audam</a:t>
            </a:r>
            <a:r>
              <a:rPr lang="en-US" sz="2200" baseline="30000" dirty="0">
                <a:latin typeface="TeeFranklin-Light"/>
                <a:cs typeface="TeeFranklin-Light"/>
              </a:rPr>
              <a:t>, </a:t>
            </a:r>
            <a:r>
              <a:rPr lang="en-US" sz="2200" baseline="30000" dirty="0" err="1">
                <a:latin typeface="TeeFranklin-Light"/>
                <a:cs typeface="TeeFranklin-Light"/>
              </a:rPr>
              <a:t>sa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doluptaquos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eaturit</a:t>
            </a:r>
            <a:r>
              <a:rPr lang="en-US" sz="2200" baseline="30000" dirty="0">
                <a:latin typeface="TeeFranklin-Light"/>
                <a:cs typeface="TeeFranklin-Light"/>
              </a:rPr>
              <a:t>, et,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00" baseline="30000" dirty="0" err="1">
                <a:latin typeface="TeeFranklin-Light"/>
                <a:cs typeface="TeeFranklin-Light"/>
              </a:rPr>
              <a:t>andit</a:t>
            </a:r>
            <a:r>
              <a:rPr lang="en-US" sz="2200" baseline="30000" dirty="0">
                <a:latin typeface="TeeFranklin-Light"/>
                <a:cs typeface="TeeFranklin-Light"/>
              </a:rPr>
              <a:t> et </a:t>
            </a:r>
            <a:r>
              <a:rPr lang="en-US" sz="2200" baseline="30000" dirty="0" err="1">
                <a:latin typeface="TeeFranklin-Light"/>
                <a:cs typeface="TeeFranklin-Light"/>
              </a:rPr>
              <a:t>eos</a:t>
            </a:r>
            <a:r>
              <a:rPr lang="en-US" sz="2200" baseline="30000" dirty="0">
                <a:latin typeface="TeeFranklin-Light"/>
                <a:cs typeface="TeeFranklin-Light"/>
              </a:rPr>
              <a:t> sit </a:t>
            </a:r>
            <a:r>
              <a:rPr lang="en-US" sz="2200" baseline="30000" dirty="0" err="1">
                <a:latin typeface="TeeFranklin-Light"/>
                <a:cs typeface="TeeFranklin-Light"/>
              </a:rPr>
              <a:t>es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eictior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epudand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 smtClean="0">
                <a:latin typeface="TeeFranklin-Light"/>
                <a:cs typeface="TeeFranklin-Light"/>
              </a:rPr>
              <a:t>itatquis</a:t>
            </a:r>
            <a:endParaRPr lang="en-US" sz="2200" baseline="30000" dirty="0">
              <a:cs typeface="TeeFranklin-Light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00" baseline="30000" dirty="0" smtClean="0">
                <a:latin typeface="TeeFranklin-Light"/>
                <a:cs typeface="TeeFranklin-Light"/>
              </a:rPr>
              <a:t>et </a:t>
            </a:r>
            <a:r>
              <a:rPr lang="en-US" sz="2200" baseline="30000" dirty="0" err="1">
                <a:latin typeface="TeeFranklin-Light"/>
                <a:cs typeface="TeeFranklin-Light"/>
              </a:rPr>
              <a:t>venisaniet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prorere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mporpor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sitam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eum</a:t>
            </a:r>
            <a:r>
              <a:rPr lang="en-US" sz="2200" baseline="30000" dirty="0">
                <a:latin typeface="TeeFranklin-Light"/>
                <a:cs typeface="TeeFranklin-Light"/>
              </a:rPr>
              <a:t> rem </a:t>
            </a:r>
            <a:r>
              <a:rPr lang="en-US" sz="2200" baseline="30000" dirty="0" err="1">
                <a:latin typeface="TeeFranklin-Light"/>
                <a:cs typeface="TeeFranklin-Light"/>
              </a:rPr>
              <a:t>apic</a:t>
            </a:r>
            <a:endParaRPr lang="en-US" sz="2200" dirty="0">
              <a:latin typeface="TeeFranklin-Light"/>
              <a:cs typeface="TeeFranklin-Ligh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073368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63C68-E0C4-A247-83EE-F266AF18CA80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4294967295" hasCustomPrompt="1"/>
          </p:nvPr>
        </p:nvSpPr>
        <p:spPr>
          <a:xfrm>
            <a:off x="457200" y="1848802"/>
            <a:ext cx="8229600" cy="3525304"/>
          </a:xfrm>
        </p:spPr>
        <p:txBody>
          <a:bodyPr>
            <a:normAutofit fontScale="92500"/>
          </a:bodyPr>
          <a:lstStyle>
            <a:lvl1pPr>
              <a:defRPr sz="2600" baseline="30000">
                <a:solidFill>
                  <a:schemeClr val="bg1"/>
                </a:solidFill>
              </a:defRPr>
            </a:lvl1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200" baseline="30000" dirty="0" err="1" smtClean="0">
                <a:latin typeface="TeeFranklin-Light"/>
                <a:cs typeface="TeeFranklin-Light"/>
              </a:rPr>
              <a:t>Dolendel</a:t>
            </a:r>
            <a:r>
              <a:rPr lang="en-US" sz="22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magnis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dolupti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dolut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milis</a:t>
            </a:r>
            <a:r>
              <a:rPr lang="en-US" sz="2200" baseline="30000" dirty="0">
                <a:latin typeface="TeeFranklin-Light"/>
                <a:cs typeface="TeeFranklin-Light"/>
              </a:rPr>
              <a:t> et </a:t>
            </a:r>
            <a:r>
              <a:rPr lang="en-US" sz="2200" baseline="30000" dirty="0" err="1">
                <a:latin typeface="TeeFranklin-Light"/>
                <a:cs typeface="TeeFranklin-Light"/>
              </a:rPr>
              <a:t>harchillatem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eossimusam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volumendis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molor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autet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aliquuntior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si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volorehent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aliam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abori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doluptatem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quidelic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tendae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nonsedi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onecerum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autatius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atquias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enti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consequi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dia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isseque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molupta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tatist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quibus</a:t>
            </a:r>
            <a:r>
              <a:rPr lang="en-US" sz="2200" baseline="30000" dirty="0">
                <a:latin typeface="TeeFranklin-Light"/>
                <a:cs typeface="TeeFranklin-Light"/>
              </a:rPr>
              <a:t>. </a:t>
            </a:r>
            <a:r>
              <a:rPr lang="en-US" sz="2200" baseline="30000" dirty="0" err="1">
                <a:latin typeface="TeeFranklin-Light"/>
                <a:cs typeface="TeeFranklin-Light"/>
              </a:rPr>
              <a:t>Aborrum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dem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que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nitecuptatum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ullistiis</a:t>
            </a:r>
            <a:r>
              <a:rPr lang="en-US" sz="2200" baseline="30000" dirty="0">
                <a:latin typeface="TeeFranklin-Light"/>
                <a:cs typeface="TeeFranklin-Light"/>
              </a:rPr>
              <a:t> et </a:t>
            </a:r>
            <a:r>
              <a:rPr lang="en-US" sz="2200" baseline="30000" dirty="0" err="1">
                <a:latin typeface="TeeFranklin-Light"/>
                <a:cs typeface="TeeFranklin-Light"/>
              </a:rPr>
              <a:t>etus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arcitem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porrovitas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aut</a:t>
            </a:r>
            <a:r>
              <a:rPr lang="en-US" sz="2200" baseline="30000" dirty="0">
                <a:latin typeface="TeeFranklin-Light"/>
                <a:cs typeface="TeeFranklin-Light"/>
              </a:rPr>
              <a:t> a </a:t>
            </a:r>
            <a:r>
              <a:rPr lang="en-US" sz="2200" baseline="30000" dirty="0" err="1">
                <a:latin typeface="TeeFranklin-Light"/>
                <a:cs typeface="TeeFranklin-Light"/>
              </a:rPr>
              <a:t>niet</a:t>
            </a:r>
            <a:r>
              <a:rPr lang="en-US" sz="2200" baseline="30000" dirty="0">
                <a:latin typeface="TeeFranklin-Light"/>
                <a:cs typeface="TeeFranklin-Light"/>
              </a:rPr>
              <a:t> re qui </a:t>
            </a:r>
            <a:r>
              <a:rPr lang="en-US" sz="2200" baseline="30000" dirty="0" err="1">
                <a:latin typeface="TeeFranklin-Light"/>
                <a:cs typeface="TeeFranklin-Light"/>
              </a:rPr>
              <a:t>cor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sitis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vel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modicia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que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necepeliqui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atur</a:t>
            </a:r>
            <a:r>
              <a:rPr lang="en-US" sz="2200" baseline="30000" dirty="0" smtClean="0">
                <a:latin typeface="TeeFranklin-Light"/>
                <a:cs typeface="TeeFranklin-Light"/>
              </a:rPr>
              <a:t>?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00" baseline="30000" dirty="0" err="1" smtClean="0">
                <a:latin typeface="TeeFranklin-Light"/>
                <a:cs typeface="TeeFranklin-Light"/>
              </a:rPr>
              <a:t>Cus</a:t>
            </a:r>
            <a:r>
              <a:rPr lang="en-US" sz="22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estia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dicil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invelec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ullisciam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ium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00" baseline="30000" dirty="0" err="1">
                <a:latin typeface="TeeFranklin-Light"/>
                <a:cs typeface="TeeFranklin-Light"/>
              </a:rPr>
              <a:t>reperib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usciderum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faceatust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magnis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illabor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00" baseline="30000" dirty="0" err="1">
                <a:latin typeface="TeeFranklin-Light"/>
                <a:cs typeface="TeeFranklin-Light"/>
              </a:rPr>
              <a:t>ibernatur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molecte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scidebis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estorer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feribus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00" baseline="30000" dirty="0" err="1">
                <a:latin typeface="TeeFranklin-Light"/>
                <a:cs typeface="TeeFranklin-Light"/>
              </a:rPr>
              <a:t>acerspietur</a:t>
            </a:r>
            <a:r>
              <a:rPr lang="en-US" sz="2200" baseline="30000" dirty="0">
                <a:latin typeface="TeeFranklin-Light"/>
                <a:cs typeface="TeeFranklin-Light"/>
              </a:rPr>
              <a:t>, </a:t>
            </a:r>
            <a:r>
              <a:rPr lang="en-US" sz="2200" baseline="30000" dirty="0" err="1">
                <a:latin typeface="TeeFranklin-Light"/>
                <a:cs typeface="TeeFranklin-Light"/>
              </a:rPr>
              <a:t>cusapienim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00" baseline="30000" dirty="0" err="1">
                <a:latin typeface="TeeFranklin-Light"/>
                <a:cs typeface="TeeFranklin-Light"/>
              </a:rPr>
              <a:t>solore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explit</a:t>
            </a:r>
            <a:r>
              <a:rPr lang="en-US" sz="2200" baseline="30000" dirty="0">
                <a:latin typeface="TeeFranklin-Light"/>
                <a:cs typeface="TeeFranklin-Light"/>
              </a:rPr>
              <a:t> hic </a:t>
            </a:r>
            <a:r>
              <a:rPr lang="en-US" sz="2200" baseline="30000" dirty="0" err="1">
                <a:latin typeface="TeeFranklin-Light"/>
                <a:cs typeface="TeeFranklin-Light"/>
              </a:rPr>
              <a:t>tenis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rerunt</a:t>
            </a:r>
            <a:r>
              <a:rPr lang="en-US" sz="2200" baseline="30000" dirty="0">
                <a:latin typeface="TeeFranklin-Light"/>
                <a:cs typeface="TeeFranklin-Light"/>
              </a:rPr>
              <a:t>, </a:t>
            </a:r>
            <a:r>
              <a:rPr lang="en-US" sz="2200" baseline="30000" dirty="0" err="1">
                <a:latin typeface="TeeFranklin-Light"/>
                <a:cs typeface="TeeFranklin-Light"/>
              </a:rPr>
              <a:t>eaquae</a:t>
            </a:r>
            <a:r>
              <a:rPr lang="en-US" sz="2200" baseline="30000" dirty="0">
                <a:latin typeface="TeeFranklin-Light"/>
                <a:cs typeface="TeeFranklin-Light"/>
              </a:rPr>
              <a:t> pre </a:t>
            </a:r>
            <a:r>
              <a:rPr lang="en-US" sz="2200" baseline="30000" dirty="0" err="1">
                <a:latin typeface="TeeFranklin-Light"/>
                <a:cs typeface="TeeFranklin-Light"/>
              </a:rPr>
              <a:t>volestibus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00" baseline="30000" dirty="0" err="1">
                <a:latin typeface="TeeFranklin-Light"/>
                <a:cs typeface="TeeFranklin-Light"/>
              </a:rPr>
              <a:t>audam</a:t>
            </a:r>
            <a:r>
              <a:rPr lang="en-US" sz="2200" baseline="30000" dirty="0">
                <a:latin typeface="TeeFranklin-Light"/>
                <a:cs typeface="TeeFranklin-Light"/>
              </a:rPr>
              <a:t>, </a:t>
            </a:r>
            <a:r>
              <a:rPr lang="en-US" sz="2200" baseline="30000" dirty="0" err="1">
                <a:latin typeface="TeeFranklin-Light"/>
                <a:cs typeface="TeeFranklin-Light"/>
              </a:rPr>
              <a:t>sa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doluptaquos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eaturit</a:t>
            </a:r>
            <a:r>
              <a:rPr lang="en-US" sz="2200" baseline="30000" dirty="0">
                <a:latin typeface="TeeFranklin-Light"/>
                <a:cs typeface="TeeFranklin-Light"/>
              </a:rPr>
              <a:t>, et,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00" baseline="30000" dirty="0" err="1">
                <a:latin typeface="TeeFranklin-Light"/>
                <a:cs typeface="TeeFranklin-Light"/>
              </a:rPr>
              <a:t>andit</a:t>
            </a:r>
            <a:r>
              <a:rPr lang="en-US" sz="2200" baseline="30000" dirty="0">
                <a:latin typeface="TeeFranklin-Light"/>
                <a:cs typeface="TeeFranklin-Light"/>
              </a:rPr>
              <a:t> et </a:t>
            </a:r>
            <a:r>
              <a:rPr lang="en-US" sz="2200" baseline="30000" dirty="0" err="1">
                <a:latin typeface="TeeFranklin-Light"/>
                <a:cs typeface="TeeFranklin-Light"/>
              </a:rPr>
              <a:t>eos</a:t>
            </a:r>
            <a:r>
              <a:rPr lang="en-US" sz="2200" baseline="30000" dirty="0">
                <a:latin typeface="TeeFranklin-Light"/>
                <a:cs typeface="TeeFranklin-Light"/>
              </a:rPr>
              <a:t> sit </a:t>
            </a:r>
            <a:r>
              <a:rPr lang="en-US" sz="2200" baseline="30000" dirty="0" err="1">
                <a:latin typeface="TeeFranklin-Light"/>
                <a:cs typeface="TeeFranklin-Light"/>
              </a:rPr>
              <a:t>es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eictior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epudand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 smtClean="0">
                <a:latin typeface="TeeFranklin-Light"/>
                <a:cs typeface="TeeFranklin-Light"/>
              </a:rPr>
              <a:t>itatquis</a:t>
            </a:r>
            <a:endParaRPr lang="en-US" sz="2200" baseline="30000" dirty="0">
              <a:cs typeface="TeeFranklin-Light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00" baseline="30000" dirty="0" smtClean="0">
                <a:latin typeface="TeeFranklin-Light"/>
                <a:cs typeface="TeeFranklin-Light"/>
              </a:rPr>
              <a:t>et </a:t>
            </a:r>
            <a:r>
              <a:rPr lang="en-US" sz="2200" baseline="30000" dirty="0" err="1">
                <a:latin typeface="TeeFranklin-Light"/>
                <a:cs typeface="TeeFranklin-Light"/>
              </a:rPr>
              <a:t>venisaniet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prorere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mporpor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sitam</a:t>
            </a:r>
            <a:r>
              <a:rPr lang="en-US" sz="2200" baseline="30000" dirty="0">
                <a:latin typeface="TeeFranklin-Light"/>
                <a:cs typeface="TeeFranklin-Light"/>
              </a:rPr>
              <a:t> </a:t>
            </a:r>
            <a:r>
              <a:rPr lang="en-US" sz="2200" baseline="30000" dirty="0" err="1">
                <a:latin typeface="TeeFranklin-Light"/>
                <a:cs typeface="TeeFranklin-Light"/>
              </a:rPr>
              <a:t>eum</a:t>
            </a:r>
            <a:r>
              <a:rPr lang="en-US" sz="2200" baseline="30000" dirty="0">
                <a:latin typeface="TeeFranklin-Light"/>
                <a:cs typeface="TeeFranklin-Light"/>
              </a:rPr>
              <a:t> rem </a:t>
            </a:r>
            <a:r>
              <a:rPr lang="en-US" sz="2200" baseline="30000" dirty="0" err="1">
                <a:latin typeface="TeeFranklin-Light"/>
                <a:cs typeface="TeeFranklin-Light"/>
              </a:rPr>
              <a:t>apic</a:t>
            </a:r>
            <a:endParaRPr lang="en-US" sz="2200" dirty="0">
              <a:latin typeface="TeeFranklin-Light"/>
              <a:cs typeface="TeeFranklin-Ligh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Snip Single Corner Rectangle 6"/>
          <p:cNvSpPr/>
          <p:nvPr userDrawn="1"/>
        </p:nvSpPr>
        <p:spPr>
          <a:xfrm rot="10800000" flipH="1">
            <a:off x="-1" y="-1"/>
            <a:ext cx="9143999" cy="6858000"/>
          </a:xfrm>
          <a:custGeom>
            <a:avLst/>
            <a:gdLst>
              <a:gd name="connsiteX0" fmla="*/ 0 w 9143999"/>
              <a:gd name="connsiteY0" fmla="*/ 0 h 6858000"/>
              <a:gd name="connsiteX1" fmla="*/ 5714999 w 9143999"/>
              <a:gd name="connsiteY1" fmla="*/ 0 h 6858000"/>
              <a:gd name="connsiteX2" fmla="*/ 9143999 w 9143999"/>
              <a:gd name="connsiteY2" fmla="*/ 3429000 h 6858000"/>
              <a:gd name="connsiteX3" fmla="*/ 9143999 w 9143999"/>
              <a:gd name="connsiteY3" fmla="*/ 6858000 h 6858000"/>
              <a:gd name="connsiteX4" fmla="*/ 0 w 9143999"/>
              <a:gd name="connsiteY4" fmla="*/ 6858000 h 6858000"/>
              <a:gd name="connsiteX5" fmla="*/ 0 w 9143999"/>
              <a:gd name="connsiteY5" fmla="*/ 0 h 6858000"/>
              <a:gd name="connsiteX0" fmla="*/ 0 w 9143999"/>
              <a:gd name="connsiteY0" fmla="*/ 0 h 6858000"/>
              <a:gd name="connsiteX1" fmla="*/ 5378822 w 9143999"/>
              <a:gd name="connsiteY1" fmla="*/ 0 h 6858000"/>
              <a:gd name="connsiteX2" fmla="*/ 9143999 w 9143999"/>
              <a:gd name="connsiteY2" fmla="*/ 3429000 h 6858000"/>
              <a:gd name="connsiteX3" fmla="*/ 9143999 w 9143999"/>
              <a:gd name="connsiteY3" fmla="*/ 6858000 h 6858000"/>
              <a:gd name="connsiteX4" fmla="*/ 0 w 9143999"/>
              <a:gd name="connsiteY4" fmla="*/ 6858000 h 6858000"/>
              <a:gd name="connsiteX5" fmla="*/ 0 w 9143999"/>
              <a:gd name="connsiteY5" fmla="*/ 0 h 6858000"/>
              <a:gd name="connsiteX0" fmla="*/ 0 w 9143999"/>
              <a:gd name="connsiteY0" fmla="*/ 0 h 6858000"/>
              <a:gd name="connsiteX1" fmla="*/ 5499845 w 9143999"/>
              <a:gd name="connsiteY1" fmla="*/ 0 h 6858000"/>
              <a:gd name="connsiteX2" fmla="*/ 9143999 w 9143999"/>
              <a:gd name="connsiteY2" fmla="*/ 3429000 h 6858000"/>
              <a:gd name="connsiteX3" fmla="*/ 9143999 w 9143999"/>
              <a:gd name="connsiteY3" fmla="*/ 6858000 h 6858000"/>
              <a:gd name="connsiteX4" fmla="*/ 0 w 9143999"/>
              <a:gd name="connsiteY4" fmla="*/ 6858000 h 6858000"/>
              <a:gd name="connsiteX5" fmla="*/ 0 w 9143999"/>
              <a:gd name="connsiteY5" fmla="*/ 0 h 6858000"/>
              <a:gd name="connsiteX0" fmla="*/ 0 w 9143999"/>
              <a:gd name="connsiteY0" fmla="*/ 0 h 6858000"/>
              <a:gd name="connsiteX1" fmla="*/ 5499845 w 9143999"/>
              <a:gd name="connsiteY1" fmla="*/ 0 h 6858000"/>
              <a:gd name="connsiteX2" fmla="*/ 9143999 w 9143999"/>
              <a:gd name="connsiteY2" fmla="*/ 2689412 h 6858000"/>
              <a:gd name="connsiteX3" fmla="*/ 9143999 w 9143999"/>
              <a:gd name="connsiteY3" fmla="*/ 6858000 h 6858000"/>
              <a:gd name="connsiteX4" fmla="*/ 0 w 9143999"/>
              <a:gd name="connsiteY4" fmla="*/ 6858000 h 6858000"/>
              <a:gd name="connsiteX5" fmla="*/ 0 w 914399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3999" h="6858000">
                <a:moveTo>
                  <a:pt x="0" y="0"/>
                </a:moveTo>
                <a:lnTo>
                  <a:pt x="5499845" y="0"/>
                </a:lnTo>
                <a:lnTo>
                  <a:pt x="9143999" y="2689412"/>
                </a:lnTo>
                <a:lnTo>
                  <a:pt x="914399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3751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 userDrawn="1"/>
        </p:nvSpPr>
        <p:spPr>
          <a:xfrm>
            <a:off x="598196" y="6214552"/>
            <a:ext cx="23080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kern="1200" spc="10" baseline="0" dirty="0" smtClean="0">
                <a:solidFill>
                  <a:schemeClr val="bg1"/>
                </a:solidFill>
              </a:rPr>
              <a:t>cascade-environmental.ca</a:t>
            </a:r>
            <a:endParaRPr lang="en-GB" sz="1500" kern="1200" spc="1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188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2" y="0"/>
            <a:ext cx="8875058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63C68-E0C4-A247-83EE-F266AF18CA80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DB9D-2990-3B4D-B08F-6E8F995E6A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457200" y="483120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6600" cap="all" baseline="0">
                <a:latin typeface="TeeFranklin Lt" panose="02000606050000020004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229600" cy="292367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>
                <a:latin typeface="TeeFranklin-Light" panose="02000606050000020004" pitchFamily="50" charset="0"/>
              </a:defRPr>
            </a:lvl2pPr>
            <a:lvl3pPr>
              <a:defRPr sz="2000">
                <a:latin typeface="TeeFranklin-Light" panose="02000606050000020004" pitchFamily="50" charset="0"/>
              </a:defRPr>
            </a:lvl3pPr>
            <a:lvl4pPr>
              <a:defRPr sz="1800">
                <a:latin typeface="TeeFranklin-Light" panose="02000606050000020004" pitchFamily="50" charset="0"/>
              </a:defRPr>
            </a:lvl4pPr>
            <a:lvl5pPr>
              <a:defRPr sz="1800">
                <a:latin typeface="TeeFranklin-Light" panose="02000606050000020004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284575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2" y="0"/>
            <a:ext cx="8875058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>
                <a:latin typeface="TeeFranklin-Light" panose="02000606050000020004" pitchFamily="50" charset="0"/>
              </a:defRPr>
            </a:lvl2pPr>
            <a:lvl3pPr>
              <a:defRPr sz="1800">
                <a:latin typeface="TeeFranklin-Light" panose="02000606050000020004" pitchFamily="50" charset="0"/>
              </a:defRPr>
            </a:lvl3pPr>
            <a:lvl4pPr>
              <a:defRPr sz="1600">
                <a:latin typeface="TeeFranklin-Light" panose="02000606050000020004" pitchFamily="50" charset="0"/>
              </a:defRPr>
            </a:lvl4pPr>
            <a:lvl5pPr>
              <a:defRPr sz="1600">
                <a:latin typeface="TeeFranklin-Light" panose="02000606050000020004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>
                <a:latin typeface="TeeFranklin-Light" panose="02000606050000020004" pitchFamily="50" charset="0"/>
              </a:defRPr>
            </a:lvl2pPr>
            <a:lvl3pPr>
              <a:defRPr sz="1800">
                <a:latin typeface="TeeFranklin-Light" panose="02000606050000020004" pitchFamily="50" charset="0"/>
              </a:defRPr>
            </a:lvl3pPr>
            <a:lvl4pPr>
              <a:defRPr sz="1600">
                <a:latin typeface="TeeFranklin-Light" panose="02000606050000020004" pitchFamily="50" charset="0"/>
              </a:defRPr>
            </a:lvl4pPr>
            <a:lvl5pPr>
              <a:defRPr sz="1600">
                <a:latin typeface="TeeFranklin-Light" panose="02000606050000020004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63C68-E0C4-A247-83EE-F266AF18CA80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DB9D-2990-3B4D-B08F-6E8F995E6A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457200" y="483120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6600" cap="all" baseline="0">
                <a:latin typeface="TeeFranklin Lt" panose="02000606050000020004" pitchFamily="50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89800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2" y="0"/>
            <a:ext cx="887505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TeeFranklin-Light" panose="02000606050000020004" pitchFamily="50" charset="0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42211"/>
            <a:ext cx="5486400" cy="38853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63C68-E0C4-A247-83EE-F266AF18CA80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DB9D-2990-3B4D-B08F-6E8F995E6A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95095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2" y="0"/>
            <a:ext cx="8875058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baseline="30000" dirty="0" smtClean="0">
                <a:latin typeface="TeeFranklin-Light"/>
                <a:cs typeface="TeeFranklin-Light"/>
              </a:rPr>
              <a:t>Rem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nis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ut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ut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precatustis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aligenda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vellabo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.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Nem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et,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evere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que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verovitiate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pedis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quatqua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turerum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fugia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vendae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2400" baseline="30000" dirty="0" smtClean="0">
              <a:latin typeface="TeeFranklin-Light"/>
              <a:cs typeface="TeeFranklin-Light"/>
            </a:endParaRP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baseline="30000" dirty="0" err="1" smtClean="0">
                <a:latin typeface="TeeFranklin-Light"/>
                <a:cs typeface="TeeFranklin-Light"/>
              </a:rPr>
              <a:t>Dolendel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magnis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dolupti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dolut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milis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et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harchillatem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eossimusam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volumendis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molor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autet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aliquuntior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si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volorehent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aliam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abori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doluptatem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quidelic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tendae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nonsedi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onecerum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autatius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atquias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enti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consequi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dia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isseque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molupta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tatist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quibus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.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Aborrum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dem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que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nitecuptatum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ullistiis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et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etus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arcitem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porrovitas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aut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a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niet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re qui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cor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sitis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vel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modicia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que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necepeliqui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 </a:t>
            </a:r>
            <a:r>
              <a:rPr lang="en-US" sz="2400" baseline="30000" dirty="0" err="1" smtClean="0">
                <a:latin typeface="TeeFranklin-Light"/>
                <a:cs typeface="TeeFranklin-Light"/>
              </a:rPr>
              <a:t>atur</a:t>
            </a:r>
            <a:r>
              <a:rPr lang="en-US" sz="2400" baseline="30000" dirty="0" smtClean="0">
                <a:latin typeface="TeeFranklin-Light"/>
                <a:cs typeface="TeeFranklin-Light"/>
              </a:rPr>
              <a:t>?</a:t>
            </a:r>
            <a:endParaRPr lang="en-CA" dirty="0" smtClean="0"/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63C68-E0C4-A247-83EE-F266AF18CA80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4DB9D-2990-3B4D-B08F-6E8F995E6A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57200" y="4663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71197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1" r:id="rId4"/>
    <p:sldLayoutId id="2147483652" r:id="rId5"/>
    <p:sldLayoutId id="2147483657" r:id="rId6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6600" kern="1200" cap="all" baseline="0">
          <a:solidFill>
            <a:srgbClr val="0F7409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/>
        <a:buNone/>
        <a:tabLst/>
        <a:defRPr lang="en-CA" sz="3200" kern="1200" baseline="0" dirty="0" smtClean="0">
          <a:solidFill>
            <a:schemeClr val="tx1"/>
          </a:solidFill>
          <a:latin typeface="TeeFranklin-Ligh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eeFranklin Lt" panose="02000606050000020004" pitchFamily="50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eeFranklin Lt" panose="02000606050000020004" pitchFamily="50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eeFranklin Lt" panose="02000606050000020004" pitchFamily="50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eeFranklin Lt" panose="02000606050000020004" pitchFamily="50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25026" y="4237149"/>
            <a:ext cx="5070952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  <a:latin typeface="TeeFranklin-Light"/>
                <a:cs typeface="TeeFranklin-Light"/>
              </a:rPr>
              <a:t>Responsible Ecosystem-Based Solutions</a:t>
            </a:r>
            <a:endParaRPr lang="en-US" sz="3200" b="1" dirty="0">
              <a:solidFill>
                <a:schemeClr val="bg1"/>
              </a:solidFill>
              <a:latin typeface="TeeFranklin-Light"/>
              <a:cs typeface="TeeFranklin-Ligh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818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590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57199" y="2268071"/>
            <a:ext cx="4192073" cy="3822584"/>
          </a:xfrm>
        </p:spPr>
        <p:txBody>
          <a:bodyPr>
            <a:normAutofit fontScale="92500" lnSpcReduction="20000"/>
          </a:bodyPr>
          <a:lstStyle/>
          <a:p>
            <a:r>
              <a:rPr lang="en-CA" dirty="0"/>
              <a:t>Cascade provides professional and experience-based mitigation techniques to ensure compliance with environmental regulations and to promote environmental best management practices.</a:t>
            </a:r>
          </a:p>
          <a:p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Construction monitoring</a:t>
            </a:r>
            <a:endParaRPr lang="en-CA" dirty="0"/>
          </a:p>
        </p:txBody>
      </p:sp>
      <p:pic>
        <p:nvPicPr>
          <p:cNvPr id="4" name="Picture 2" descr="W:\098 - Cascade ERG\16 CERG Photos\2011 Photos\Work Photos\VL in fiel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3971" y="2717670"/>
            <a:ext cx="4038600" cy="302895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57200" y="1744528"/>
            <a:ext cx="3689797" cy="4346127"/>
          </a:xfrm>
        </p:spPr>
        <p:txBody>
          <a:bodyPr>
            <a:normAutofit lnSpcReduction="10000"/>
          </a:bodyPr>
          <a:lstStyle/>
          <a:p>
            <a:r>
              <a:rPr lang="en-CA" dirty="0"/>
              <a:t>Recreation strategies provide land managers with decision-making tools and direction </a:t>
            </a:r>
            <a:r>
              <a:rPr lang="en-CA" dirty="0" smtClean="0"/>
              <a:t>for successful </a:t>
            </a:r>
            <a:r>
              <a:rPr lang="en-CA" dirty="0"/>
              <a:t>recreation planning. </a:t>
            </a:r>
          </a:p>
          <a:p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recreation</a:t>
            </a:r>
            <a:endParaRPr lang="en-CA" dirty="0"/>
          </a:p>
        </p:txBody>
      </p:sp>
      <p:pic>
        <p:nvPicPr>
          <p:cNvPr id="4" name="Picture 2" descr="C:\Users\Alix Pierce-Douglas\Downloads\283110_10150747406455445_696895444_20203850_3128745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6997" y="2956734"/>
            <a:ext cx="4038600" cy="302895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5" name="Picture 2" descr="C:\Users\Alix Pierce-Douglas\AppData\Local\Microsoft\Windows\Temporary Internet Files\Content.IE5\G0068IV8\MP910221036[1].jpg"/>
          <p:cNvPicPr>
            <a:picLocks noChangeAspect="1" noChangeArrowheads="1"/>
          </p:cNvPicPr>
          <p:nvPr/>
        </p:nvPicPr>
        <p:blipFill>
          <a:blip r:embed="rId3" cstate="print"/>
          <a:srcRect t="7687" b="26971"/>
          <a:stretch>
            <a:fillRect/>
          </a:stretch>
        </p:blipFill>
        <p:spPr bwMode="auto">
          <a:xfrm>
            <a:off x="5891527" y="1372558"/>
            <a:ext cx="2791973" cy="273327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533363" y="1609344"/>
            <a:ext cx="4327302" cy="4346127"/>
          </a:xfrm>
        </p:spPr>
        <p:txBody>
          <a:bodyPr>
            <a:normAutofit/>
          </a:bodyPr>
          <a:lstStyle/>
          <a:p>
            <a:r>
              <a:rPr lang="en-CA" dirty="0"/>
              <a:t>Services include</a:t>
            </a:r>
          </a:p>
          <a:p>
            <a:pPr marL="269875" indent="-269875">
              <a:buFont typeface="Arial" pitchFamily="34" charset="0"/>
              <a:buChar char="•"/>
            </a:pPr>
            <a:r>
              <a:rPr lang="en-CA" dirty="0"/>
              <a:t>recreation plans,</a:t>
            </a:r>
          </a:p>
          <a:p>
            <a:pPr marL="269875" indent="-269875">
              <a:buFont typeface="Arial" pitchFamily="34" charset="0"/>
              <a:buChar char="•"/>
            </a:pPr>
            <a:r>
              <a:rPr lang="en-CA" dirty="0"/>
              <a:t>signage strategies, </a:t>
            </a:r>
          </a:p>
          <a:p>
            <a:pPr marL="269875" indent="-269875">
              <a:buFont typeface="Arial" pitchFamily="34" charset="0"/>
              <a:buChar char="•"/>
            </a:pPr>
            <a:r>
              <a:rPr lang="en-CA" dirty="0"/>
              <a:t>bike park </a:t>
            </a:r>
            <a:r>
              <a:rPr lang="en-CA" dirty="0" smtClean="0"/>
              <a:t>design, and</a:t>
            </a:r>
            <a:endParaRPr lang="en-CA" dirty="0"/>
          </a:p>
          <a:p>
            <a:pPr marL="269875" indent="-269875">
              <a:buFont typeface="Arial" pitchFamily="34" charset="0"/>
              <a:buChar char="•"/>
            </a:pPr>
            <a:r>
              <a:rPr lang="en-CA" dirty="0"/>
              <a:t>trail development.</a:t>
            </a:r>
          </a:p>
          <a:p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Recreation </a:t>
            </a:r>
            <a:endParaRPr lang="en-CA" dirty="0"/>
          </a:p>
        </p:txBody>
      </p:sp>
      <p:pic>
        <p:nvPicPr>
          <p:cNvPr id="4" name="Content Placeholder 4" descr="A234 S2S Trail G McKeev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3361" y="1600200"/>
            <a:ext cx="3186278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2" descr="W:\415 - Trans Canada Trail\02 - 05 Master Trail Plan\Maps\091020_SEA_TCT_ProjectMap_CanCentral_11x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167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2" descr="W:\393 - City of Kelowna\01-01 Mountain Bike Strategy\Maps\080605_SkillsParks_Over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14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57199" y="2163651"/>
            <a:ext cx="4449651" cy="3927004"/>
          </a:xfrm>
        </p:spPr>
        <p:txBody>
          <a:bodyPr>
            <a:normAutofit fontScale="85000" lnSpcReduction="10000"/>
          </a:bodyPr>
          <a:lstStyle/>
          <a:p>
            <a:r>
              <a:rPr lang="en-CA" dirty="0"/>
              <a:t>Cascade works with recreation and resort developers to develop long-term ecosystem-based management strategies for future development that comply with necessary government regulations and to promote environmental stewardship.</a:t>
            </a:r>
          </a:p>
          <a:p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Strategic planning</a:t>
            </a:r>
            <a:endParaRPr lang="en-CA" dirty="0"/>
          </a:p>
        </p:txBody>
      </p:sp>
      <p:pic>
        <p:nvPicPr>
          <p:cNvPr id="4" name="Picture 2" descr="W:\393 - City of Kelowna\01-01 Mountain Bike Strategy\080625_Kelowna_Todd\DSC_0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6850" y="2163651"/>
            <a:ext cx="4056846" cy="290001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587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0" descr="bicycles allowed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1296144" cy="1313308"/>
          </a:xfrm>
          <a:prstGeom prst="rect">
            <a:avLst/>
          </a:prstGeom>
        </p:spPr>
      </p:pic>
      <p:pic>
        <p:nvPicPr>
          <p:cNvPr id="5" name="Picture 4" descr="motorcyles allowed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12160" y="2708920"/>
            <a:ext cx="1280160" cy="1280160"/>
          </a:xfrm>
          <a:prstGeom prst="rect">
            <a:avLst/>
          </a:prstGeom>
        </p:spPr>
      </p:pic>
      <p:pic>
        <p:nvPicPr>
          <p:cNvPr id="6" name="Picture 5" descr="horseback riding allowed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31840" y="2708920"/>
            <a:ext cx="1280160" cy="1280160"/>
          </a:xfrm>
          <a:prstGeom prst="rect">
            <a:avLst/>
          </a:prstGeom>
        </p:spPr>
      </p:pic>
      <p:pic>
        <p:nvPicPr>
          <p:cNvPr id="7" name="Picture 6" descr="all terrain vehicles allowed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91680" y="2708920"/>
            <a:ext cx="1280160" cy="1280160"/>
          </a:xfrm>
          <a:prstGeom prst="rect">
            <a:avLst/>
          </a:prstGeom>
        </p:spPr>
      </p:pic>
      <p:pic>
        <p:nvPicPr>
          <p:cNvPr id="8" name="Picture 7" descr="rock climbing allowed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72000" y="1268760"/>
            <a:ext cx="1280160" cy="1280160"/>
          </a:xfrm>
          <a:prstGeom prst="rect">
            <a:avLst/>
          </a:prstGeom>
        </p:spPr>
      </p:pic>
      <p:pic>
        <p:nvPicPr>
          <p:cNvPr id="9" name="Picture 8" descr="hiking backpacking allowed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31840" y="1268760"/>
            <a:ext cx="1280160" cy="1280160"/>
          </a:xfrm>
          <a:prstGeom prst="rect">
            <a:avLst/>
          </a:prstGeom>
        </p:spPr>
      </p:pic>
      <p:pic>
        <p:nvPicPr>
          <p:cNvPr id="10" name="Picture 9" descr="dogs allowed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572000" y="2708920"/>
            <a:ext cx="1280160" cy="1280160"/>
          </a:xfrm>
          <a:prstGeom prst="rect">
            <a:avLst/>
          </a:prstGeom>
        </p:spPr>
      </p:pic>
      <p:pic>
        <p:nvPicPr>
          <p:cNvPr id="11" name="Picture 10" descr="snowmobiling allowed.jp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012160" y="1268760"/>
            <a:ext cx="1280160" cy="1280160"/>
          </a:xfrm>
          <a:prstGeom prst="rect">
            <a:avLst/>
          </a:prstGeom>
        </p:spPr>
      </p:pic>
      <p:pic>
        <p:nvPicPr>
          <p:cNvPr id="12" name="Picture 11" descr="snowshoes allowed.jp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51520" y="2708920"/>
            <a:ext cx="1280160" cy="1280160"/>
          </a:xfrm>
          <a:prstGeom prst="rect">
            <a:avLst/>
          </a:prstGeom>
        </p:spPr>
      </p:pic>
      <p:pic>
        <p:nvPicPr>
          <p:cNvPr id="13" name="Picture 12" descr="point of interest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691680" y="1268760"/>
            <a:ext cx="1280160" cy="1280160"/>
          </a:xfrm>
          <a:prstGeom prst="rect">
            <a:avLst/>
          </a:prstGeom>
        </p:spPr>
      </p:pic>
      <p:pic>
        <p:nvPicPr>
          <p:cNvPr id="14" name="Picture 13" descr="view point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452320" y="1268760"/>
            <a:ext cx="1280160" cy="1280160"/>
          </a:xfrm>
          <a:prstGeom prst="rect">
            <a:avLst/>
          </a:prstGeom>
        </p:spPr>
      </p:pic>
      <p:pic>
        <p:nvPicPr>
          <p:cNvPr id="15" name="Picture 14" descr="x-country skiing allowed.jpg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452320" y="2708920"/>
            <a:ext cx="1280160" cy="128016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57200" y="1744528"/>
            <a:ext cx="4707228" cy="4346127"/>
          </a:xfrm>
        </p:spPr>
        <p:txBody>
          <a:bodyPr>
            <a:normAutofit/>
          </a:bodyPr>
          <a:lstStyle/>
          <a:p>
            <a:r>
              <a:rPr lang="en-CA" dirty="0"/>
              <a:t>Cascade designs trails and completes wildlife &amp; vegetation impact assessments, </a:t>
            </a:r>
            <a:r>
              <a:rPr lang="en-CA" dirty="0" smtClean="0"/>
              <a:t>as well as cost </a:t>
            </a:r>
            <a:r>
              <a:rPr lang="en-CA" dirty="0"/>
              <a:t>estimates for trail building, re-alignment, </a:t>
            </a:r>
            <a:r>
              <a:rPr lang="en-CA" dirty="0" smtClean="0"/>
              <a:t>maintenance, upgrades</a:t>
            </a:r>
            <a:r>
              <a:rPr lang="en-CA" dirty="0"/>
              <a:t>, and </a:t>
            </a:r>
            <a:r>
              <a:rPr lang="en-CA" dirty="0" smtClean="0"/>
              <a:t>mapping</a:t>
            </a:r>
            <a:r>
              <a:rPr lang="en-CA" dirty="0"/>
              <a:t>.</a:t>
            </a:r>
          </a:p>
          <a:p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Trail design</a:t>
            </a:r>
            <a:endParaRPr lang="en-CA" dirty="0"/>
          </a:p>
        </p:txBody>
      </p:sp>
      <p:pic>
        <p:nvPicPr>
          <p:cNvPr id="4" name="Picture 9" descr="C:\Users\Alix Pierce-Douglas\AppData\Local\Microsoft\Windows\Temporary Internet Files\Content.IE5\OMJIVGGG\MP900289183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57" y="1744528"/>
            <a:ext cx="2799730" cy="417870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744528"/>
            <a:ext cx="8229600" cy="434612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600" dirty="0"/>
              <a:t>Providing environmental consulting services, resource planning and management solutions to government, non-profit, industry and tourism sectors</a:t>
            </a:r>
          </a:p>
          <a:p>
            <a:pPr marL="0" indent="0">
              <a:lnSpc>
                <a:spcPct val="110000"/>
              </a:lnSpc>
              <a:buNone/>
            </a:pPr>
            <a:endParaRPr lang="en-US" sz="3500" baseline="30000" dirty="0" smtClean="0">
              <a:solidFill>
                <a:srgbClr val="0F7409"/>
              </a:solidFill>
              <a:latin typeface="TeeFranklin-Light"/>
              <a:cs typeface="TeeFranklin-Ligh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521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906850" y="1484784"/>
            <a:ext cx="3779950" cy="4397697"/>
          </a:xfrm>
        </p:spPr>
        <p:txBody>
          <a:bodyPr>
            <a:normAutofit/>
          </a:bodyPr>
          <a:lstStyle/>
          <a:p>
            <a:r>
              <a:rPr lang="en-CA" dirty="0"/>
              <a:t>Cascade performs </a:t>
            </a:r>
            <a:r>
              <a:rPr lang="en-CA" dirty="0" smtClean="0"/>
              <a:t>spatial </a:t>
            </a:r>
            <a:r>
              <a:rPr lang="en-CA" dirty="0"/>
              <a:t>analysis, </a:t>
            </a:r>
            <a:r>
              <a:rPr lang="en-CA" dirty="0" smtClean="0"/>
              <a:t>provides </a:t>
            </a:r>
            <a:r>
              <a:rPr lang="en-CA" dirty="0"/>
              <a:t>high accuracy GPS surveying, and </a:t>
            </a:r>
            <a:r>
              <a:rPr lang="en-CA" dirty="0" smtClean="0"/>
              <a:t>produces </a:t>
            </a:r>
            <a:r>
              <a:rPr lang="en-CA" dirty="0"/>
              <a:t>top quality cartographic mapping output.</a:t>
            </a:r>
          </a:p>
          <a:p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Mapping and </a:t>
            </a:r>
            <a:r>
              <a:rPr lang="en-CA" dirty="0" err="1" smtClean="0"/>
              <a:t>gis</a:t>
            </a:r>
            <a:endParaRPr lang="en-CA" dirty="0"/>
          </a:p>
        </p:txBody>
      </p:sp>
      <p:pic>
        <p:nvPicPr>
          <p:cNvPr id="4" name="Picture 9" descr="060528_Overvie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4397697" cy="439769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57200" y="1744528"/>
            <a:ext cx="4030167" cy="4346127"/>
          </a:xfrm>
        </p:spPr>
        <p:txBody>
          <a:bodyPr>
            <a:normAutofit fontScale="92500" lnSpcReduction="20000"/>
          </a:bodyPr>
          <a:lstStyle/>
          <a:p>
            <a:r>
              <a:rPr lang="en-CA" dirty="0"/>
              <a:t>Cascade works </a:t>
            </a:r>
            <a:r>
              <a:rPr lang="en-CA" dirty="0" smtClean="0"/>
              <a:t>with stakeholders </a:t>
            </a:r>
            <a:r>
              <a:rPr lang="en-CA" dirty="0"/>
              <a:t>to mediate and facilitate land use decisions to ensure responsible design and implementation through consultation and analysis of diverse needs and ideas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Land planning</a:t>
            </a:r>
            <a:endParaRPr lang="en-CA" dirty="0"/>
          </a:p>
        </p:txBody>
      </p:sp>
      <p:pic>
        <p:nvPicPr>
          <p:cNvPr id="4" name="Picture 23" descr="050720_Map3_No6_wildlif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375683" y="1772816"/>
            <a:ext cx="4472481" cy="3456007"/>
          </a:xfrm>
          <a:prstGeom prst="rect">
            <a:avLst/>
          </a:prstGeom>
          <a:noFill/>
          <a:ln w="3175"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57200" y="811368"/>
            <a:ext cx="3989294" cy="4346127"/>
          </a:xfrm>
        </p:spPr>
        <p:txBody>
          <a:bodyPr>
            <a:normAutofit lnSpcReduction="10000"/>
          </a:bodyPr>
          <a:lstStyle/>
          <a:p>
            <a:r>
              <a:rPr lang="en-CA" dirty="0"/>
              <a:t>Clients include government agencies, recreation and resort operators, natural resource companies, land developers, and public stakeholder groups.</a:t>
            </a:r>
          </a:p>
          <a:p>
            <a:endParaRPr lang="en-CA" dirty="0"/>
          </a:p>
        </p:txBody>
      </p:sp>
      <p:pic>
        <p:nvPicPr>
          <p:cNvPr id="4" name="Picture 3" descr="P81606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4501" y="811368"/>
            <a:ext cx="3438660" cy="458488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Mamquam Riv pink spawn survey Aug 201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956257" y="466344"/>
            <a:ext cx="7231487" cy="5423616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57200" y="2331076"/>
            <a:ext cx="3625403" cy="3618964"/>
          </a:xfrm>
        </p:spPr>
        <p:txBody>
          <a:bodyPr>
            <a:normAutofit/>
          </a:bodyPr>
          <a:lstStyle/>
          <a:p>
            <a:r>
              <a:rPr lang="en-CA" dirty="0"/>
              <a:t>Habitat mitigation and compensation are often required for land use and development permits. </a:t>
            </a:r>
          </a:p>
          <a:p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Habitat management</a:t>
            </a:r>
            <a:endParaRPr lang="en-CA" dirty="0"/>
          </a:p>
        </p:txBody>
      </p:sp>
      <p:pic>
        <p:nvPicPr>
          <p:cNvPr id="4" name="Picture 2" descr="W:\098 - Cascade ERG\16 CERG Photos\2011 Photos\Work Photos\VL working hard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96734" y="2235519"/>
            <a:ext cx="2785890" cy="371452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57199" y="2176530"/>
            <a:ext cx="4063285" cy="4346127"/>
          </a:xfrm>
        </p:spPr>
        <p:txBody>
          <a:bodyPr>
            <a:normAutofit lnSpcReduction="10000"/>
          </a:bodyPr>
          <a:lstStyle/>
          <a:p>
            <a:r>
              <a:rPr lang="en-CA" dirty="0"/>
              <a:t>The goal of many habitat management projects is to encourage wildlife breeding and foraging by constructing or rehabilitating a deteriorated habitat.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Habitat management</a:t>
            </a:r>
            <a:endParaRPr lang="en-CA" dirty="0"/>
          </a:p>
        </p:txBody>
      </p:sp>
      <p:pic>
        <p:nvPicPr>
          <p:cNvPr id="4" name="Content Placeholder 5" descr="IMG_0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20484" y="2598844"/>
            <a:ext cx="4397603" cy="293316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2" descr="W:\269 - VANOC\06 Sustainability\06-01 Environmentally Sensitive Areas\Maps\080916_StudyArea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13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 descr="Picture1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r="1556"/>
          <a:stretch>
            <a:fillRect/>
          </a:stretch>
        </p:blipFill>
        <p:spPr>
          <a:xfrm>
            <a:off x="0" y="0"/>
            <a:ext cx="9144000" cy="60151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2A6435"/>
            </a:solidFill>
            <a:miter lim="800000"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57200" y="2142565"/>
            <a:ext cx="3457977" cy="4346127"/>
          </a:xfrm>
        </p:spPr>
        <p:txBody>
          <a:bodyPr>
            <a:normAutofit fontScale="85000" lnSpcReduction="10000"/>
          </a:bodyPr>
          <a:lstStyle/>
          <a:p>
            <a:r>
              <a:rPr lang="en-CA" dirty="0" smtClean="0"/>
              <a:t>Assessments are required </a:t>
            </a:r>
            <a:r>
              <a:rPr lang="en-CA" dirty="0"/>
              <a:t>for a variety of </a:t>
            </a:r>
            <a:r>
              <a:rPr lang="en-CA" dirty="0" smtClean="0"/>
              <a:t>projects </a:t>
            </a:r>
            <a:r>
              <a:rPr lang="en-CA" dirty="0"/>
              <a:t>and include Environmental Reviews, Terrestrial Ecosystem Mapping (TEM), Impact Assessments, and cumulative effects assessments.</a:t>
            </a:r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Environmental assessments</a:t>
            </a:r>
            <a:endParaRPr lang="en-CA" dirty="0"/>
          </a:p>
        </p:txBody>
      </p:sp>
      <p:pic>
        <p:nvPicPr>
          <p:cNvPr id="4" name="Picture 2" descr="W:\098 - Cascade ERG\16 CERG Photos\2011 Photos\Work Photos\Makin Lands_Oct 201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8155" y="2253803"/>
            <a:ext cx="3426875" cy="25701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5" name="Picture 3" descr="W:\098 - Cascade ERG\16 CERG Photos\2011 Photos\Work Photos\Makin Lands_Oct 2011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7752" y="3693375"/>
            <a:ext cx="3014890" cy="226116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scade_Enviro">
      <a:majorFont>
        <a:latin typeface="TeeFranklin-Light"/>
        <a:ea typeface=""/>
        <a:cs typeface=""/>
      </a:majorFont>
      <a:minorFont>
        <a:latin typeface="TeeFranklin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282</Words>
  <Application>Microsoft Office PowerPoint</Application>
  <PresentationFormat>On-screen Show (4:3)</PresentationFormat>
  <Paragraphs>29</Paragraphs>
  <Slides>21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Habitat management</vt:lpstr>
      <vt:lpstr>Habitat management</vt:lpstr>
      <vt:lpstr>Slide 7</vt:lpstr>
      <vt:lpstr>Slide 8</vt:lpstr>
      <vt:lpstr>Environmental assessments</vt:lpstr>
      <vt:lpstr>Slide 10</vt:lpstr>
      <vt:lpstr>Construction monitoring</vt:lpstr>
      <vt:lpstr>recreation</vt:lpstr>
      <vt:lpstr>Recreation </vt:lpstr>
      <vt:lpstr>Slide 14</vt:lpstr>
      <vt:lpstr>Slide 15</vt:lpstr>
      <vt:lpstr>Strategic planning</vt:lpstr>
      <vt:lpstr>Slide 17</vt:lpstr>
      <vt:lpstr>Slide 18</vt:lpstr>
      <vt:lpstr>Trail design</vt:lpstr>
      <vt:lpstr>Mapping and gis</vt:lpstr>
      <vt:lpstr>Land planning</vt:lpstr>
    </vt:vector>
  </TitlesOfParts>
  <Company>Ruth Johnson graphic design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Adminkitty</dc:creator>
  <cp:lastModifiedBy>Alix Pierce-Douglas</cp:lastModifiedBy>
  <cp:revision>32</cp:revision>
  <dcterms:created xsi:type="dcterms:W3CDTF">2015-04-07T20:10:17Z</dcterms:created>
  <dcterms:modified xsi:type="dcterms:W3CDTF">2016-01-23T00:01:55Z</dcterms:modified>
</cp:coreProperties>
</file>